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8" r:id="rId3"/>
    <p:sldId id="269" r:id="rId4"/>
    <p:sldId id="259" r:id="rId5"/>
    <p:sldId id="263" r:id="rId6"/>
    <p:sldId id="265" r:id="rId7"/>
    <p:sldId id="267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FAE"/>
    <a:srgbClr val="3EA785"/>
    <a:srgbClr val="855A96"/>
    <a:srgbClr val="006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iddels stil 1 - aks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iddels stil 1 - aks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iddels stil 1 - aks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iddels stil 1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0672" autoAdjust="0"/>
  </p:normalViewPr>
  <p:slideViewPr>
    <p:cSldViewPr snapToGrid="0" snapToObjects="1" showGuides="1">
      <p:cViewPr varScale="1">
        <p:scale>
          <a:sx n="34" d="100"/>
          <a:sy n="34" d="100"/>
        </p:scale>
        <p:origin x="1884" y="1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4" d="100"/>
          <a:sy n="124" d="100"/>
        </p:scale>
        <p:origin x="-416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489397" y="528035"/>
            <a:ext cx="4159876" cy="2445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142685" y="8649004"/>
            <a:ext cx="1202584" cy="22593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547ABFB3-0D2E-9D48-9219-F8FC3FF55FFB}" type="datetime1">
              <a:rPr lang="nb-NO" sz="1000" smtClean="0"/>
              <a:t>26.06.2020</a:t>
            </a:fld>
            <a:endParaRPr lang="nb-NO" sz="1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489397" y="8649004"/>
            <a:ext cx="4653288" cy="22593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10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6422543" y="8649004"/>
            <a:ext cx="433869" cy="22939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C97DF734-C432-4544-B31B-E1C93589B043}" type="slidenum">
              <a:rPr lang="nb-NO" sz="1000" smtClean="0"/>
              <a:pPr algn="l"/>
              <a:t>‹#›</a:t>
            </a:fld>
            <a:endParaRPr lang="nb-NO" sz="100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964" y="183654"/>
            <a:ext cx="1559579" cy="5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215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685799" y="592404"/>
            <a:ext cx="3989232" cy="16727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862963" y="8680360"/>
            <a:ext cx="1309236" cy="25757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/>
            </a:lvl1pPr>
          </a:lstStyle>
          <a:p>
            <a:fld id="{231F1F2E-0CCD-DC44-AFE8-868A1C80AE2C}" type="datetime1">
              <a:rPr lang="nb-NO" smtClean="0"/>
              <a:t>26.06.2020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685799" y="8685214"/>
            <a:ext cx="4177163" cy="25272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6284890" y="8685214"/>
            <a:ext cx="571522" cy="2527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/>
            </a:lvl1pPr>
          </a:lstStyle>
          <a:p>
            <a:fld id="{E17747EF-E64D-7848-A5FE-D6E885B48FC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64" y="183654"/>
            <a:ext cx="1559579" cy="5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4606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 to the work of the Norwegian NPM 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the Norwegian NPM has a legislated relationship with civil society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it works in practice and what are its limitations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has the NPM benefited from the relationship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1F1F2E-0CCD-DC44-AFE8-868A1C80AE2C}" type="datetime1">
              <a:rPr lang="nb-NO" smtClean="0"/>
              <a:t>26.06.2020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747EF-E64D-7848-A5FE-D6E885B48FCE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333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1F1F2E-0CCD-DC44-AFE8-868A1C80AE2C}" type="datetime1">
              <a:rPr lang="nb-NO" smtClean="0"/>
              <a:t>26.06.2020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747EF-E64D-7848-A5FE-D6E885B48FCE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780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1F1F2E-0CCD-DC44-AFE8-868A1C80AE2C}" type="datetime1">
              <a:rPr lang="nb-NO" smtClean="0"/>
              <a:t>26.06.2020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747EF-E64D-7848-A5FE-D6E885B48FCE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1672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1F1F2E-0CCD-DC44-AFE8-868A1C80AE2C}" type="datetime1">
              <a:rPr lang="nb-NO" smtClean="0"/>
              <a:t>26.06.2020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747EF-E64D-7848-A5FE-D6E885B48FCE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7664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1F1F2E-0CCD-DC44-AFE8-868A1C80AE2C}" type="datetime1">
              <a:rPr lang="nb-NO" smtClean="0"/>
              <a:t>26.06.2020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747EF-E64D-7848-A5FE-D6E885B48FCE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5130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1F1F2E-0CCD-DC44-AFE8-868A1C80AE2C}" type="datetime1">
              <a:rPr lang="nb-NO" smtClean="0"/>
              <a:t>26.06.2020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747EF-E64D-7848-A5FE-D6E885B48FCE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2475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1F1F2E-0CCD-DC44-AFE8-868A1C80AE2C}" type="datetime1">
              <a:rPr lang="nb-NO" smtClean="0"/>
              <a:t>26.06.2020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747EF-E64D-7848-A5FE-D6E885B48FCE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644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_bru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3200"/>
            <a:ext cx="12192000" cy="35137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2450250"/>
            <a:ext cx="10515600" cy="772437"/>
          </a:xfrm>
        </p:spPr>
        <p:txBody>
          <a:bodyPr rIns="0"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9788" y="3439032"/>
            <a:ext cx="10514012" cy="911380"/>
          </a:xfrm>
        </p:spPr>
        <p:txBody>
          <a:bodyPr rIns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083" y="356267"/>
            <a:ext cx="4231479" cy="14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C385-57E5-9F48-818F-AE7C01546AB4}" type="datetime1">
              <a:rPr lang="en-GB" noProof="0" smtClean="0"/>
              <a:t>26/06/2020</a:t>
            </a:fld>
            <a:endParaRPr lang="en-GB" noProof="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8815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695A-661D-FC49-8167-27780F80227A}" type="datetime1">
              <a:rPr lang="en-GB" noProof="0" smtClean="0"/>
              <a:t>26/06/2020</a:t>
            </a:fld>
            <a:endParaRPr lang="en-GB" noProof="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60463"/>
            <a:ext cx="12192000" cy="5013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86031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1992-3692-7A4B-80AC-35713168A6EE}" type="datetime1">
              <a:rPr lang="en-GB" noProof="0" smtClean="0"/>
              <a:t>26/06/2020</a:t>
            </a:fld>
            <a:endParaRPr lang="en-GB" noProof="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60463"/>
            <a:ext cx="6096000" cy="5013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7" name="Plassholder for bilde 5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160463"/>
            <a:ext cx="6096000" cy="5013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5093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E3A0-4A80-BB44-AAEF-638B3E2752AD}" type="datetime1">
              <a:rPr lang="en-GB" noProof="0" smtClean="0"/>
              <a:t>26/06/2020</a:t>
            </a:fld>
            <a:endParaRPr lang="en-GB" noProof="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60463"/>
            <a:ext cx="6096000" cy="2513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8" name="Plassholder for bilde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673784"/>
            <a:ext cx="6096000" cy="25004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9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60463"/>
            <a:ext cx="6096000" cy="2513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10" name="Plassholder for bilde 5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673784"/>
            <a:ext cx="6096000" cy="25004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38076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6CCE-8309-A04E-9C30-53E684676A15}" type="datetime1">
              <a:rPr lang="en-GB" noProof="0" smtClean="0"/>
              <a:t>26/06/2020</a:t>
            </a:fld>
            <a:endParaRPr lang="en-GB" noProof="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17422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1843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EE6C-1C3F-6347-90B9-E7FF68D03433}" type="datetime1">
              <a:rPr lang="en-GB" noProof="0" smtClean="0"/>
              <a:t>26/06/2020</a:t>
            </a:fld>
            <a:endParaRPr lang="en-GB" noProof="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741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8775"/>
            <a:ext cx="12192000" cy="3513788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839788" y="5335828"/>
            <a:ext cx="1051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600" b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Office address: </a:t>
            </a:r>
            <a:r>
              <a:rPr lang="en-GB" sz="1600" b="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Akersgata</a:t>
            </a:r>
            <a:r>
              <a:rPr lang="en-GB" sz="1600" b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8, entrance: </a:t>
            </a:r>
            <a:r>
              <a:rPr lang="en-GB" sz="1600" b="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Tollbugata</a:t>
            </a:r>
            <a:r>
              <a:rPr lang="en-GB" sz="1600" b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| Postal address: P.O. Box 3 </a:t>
            </a:r>
            <a:r>
              <a:rPr lang="en-GB" sz="1600" b="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Sentrum</a:t>
            </a:r>
            <a:r>
              <a:rPr lang="en-GB" sz="1600" b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GB" sz="1600" b="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NO-</a:t>
            </a:r>
            <a:r>
              <a:rPr lang="en-GB" sz="1600" b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0101 Oslo</a:t>
            </a:r>
          </a:p>
          <a:p>
            <a:pPr algn="ctr">
              <a:lnSpc>
                <a:spcPct val="100000"/>
              </a:lnSpc>
            </a:pPr>
            <a:r>
              <a:rPr lang="en-GB" sz="1600" b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Telephone +47 22 82 85 00 | Toll</a:t>
            </a:r>
            <a:r>
              <a:rPr lang="en-GB" sz="1600" b="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free number: 800 80 039</a:t>
            </a:r>
            <a:endParaRPr lang="en-GB" sz="1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en-GB" sz="1600" b="0" kern="1200" noProof="0" dirty="0" err="1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sivilombudsmannen.no</a:t>
            </a:r>
            <a:endParaRPr lang="en-GB" sz="1600" b="0" kern="1200" noProof="0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083" y="356267"/>
            <a:ext cx="4231479" cy="14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7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side_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8776"/>
            <a:ext cx="12192000" cy="3513787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839788" y="5335828"/>
            <a:ext cx="1051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6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Office address: </a:t>
            </a:r>
            <a:r>
              <a:rPr lang="en-GB" sz="1600" b="0" kern="1200" noProof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Akersgata</a:t>
            </a:r>
            <a:r>
              <a:rPr lang="en-GB" sz="16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8, entrance: </a:t>
            </a:r>
            <a:r>
              <a:rPr lang="en-GB" sz="1600" b="0" kern="1200" noProof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Tollbugata</a:t>
            </a:r>
            <a:r>
              <a:rPr lang="en-GB" sz="16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| Postal address: P.O. Box 3 </a:t>
            </a:r>
            <a:r>
              <a:rPr lang="en-GB" sz="1600" b="0" kern="1200" noProof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Sentrum</a:t>
            </a:r>
            <a:r>
              <a:rPr lang="en-GB" sz="16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GB" sz="1600" b="0" kern="120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NO-</a:t>
            </a:r>
            <a:r>
              <a:rPr lang="en-GB" sz="16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0101 Oslo</a:t>
            </a:r>
          </a:p>
          <a:p>
            <a:pPr algn="ctr">
              <a:lnSpc>
                <a:spcPct val="100000"/>
              </a:lnSpc>
            </a:pPr>
            <a:r>
              <a:rPr lang="en-GB" sz="16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Telephone +47 22 82 85 00 | Toll</a:t>
            </a:r>
            <a:r>
              <a:rPr lang="en-GB" sz="1600" b="0" kern="120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free number: 800 80 039</a:t>
            </a:r>
            <a:endParaRPr lang="en-GB" sz="1600" b="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en-GB" sz="1600" b="0" kern="1200" noProof="0" dirty="0" err="1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sivilombudsmannen.no</a:t>
            </a:r>
            <a:endParaRPr lang="en-GB" sz="1600" b="0" kern="1200" noProof="0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082" y="351506"/>
            <a:ext cx="4231480" cy="143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_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3200"/>
            <a:ext cx="12192000" cy="35137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2450250"/>
            <a:ext cx="10515600" cy="772437"/>
          </a:xfrm>
        </p:spPr>
        <p:txBody>
          <a:bodyPr rIns="0" anchor="b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9788" y="3439032"/>
            <a:ext cx="10514012" cy="911380"/>
          </a:xfrm>
        </p:spPr>
        <p:txBody>
          <a:bodyPr rIns="0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082" y="351506"/>
            <a:ext cx="4231480" cy="143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_orange gul">
    <p:bg>
      <p:bgPr>
        <a:gradFill>
          <a:gsLst>
            <a:gs pos="0">
              <a:schemeClr val="accent5"/>
            </a:gs>
            <a:gs pos="79000">
              <a:schemeClr val="accent6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298"/>
            <a:ext cx="12192000" cy="35137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4162501"/>
            <a:ext cx="10515600" cy="77243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9788" y="5151283"/>
            <a:ext cx="10514012" cy="9113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9240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_blå forløpning">
    <p:bg>
      <p:bgPr>
        <a:gradFill>
          <a:gsLst>
            <a:gs pos="57000">
              <a:schemeClr val="accent3"/>
            </a:gs>
            <a:gs pos="0">
              <a:schemeClr val="accent4"/>
            </a:gs>
            <a:gs pos="100000">
              <a:schemeClr val="accent2"/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298"/>
            <a:ext cx="12192000" cy="35137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4162501"/>
            <a:ext cx="10515600" cy="77243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9788" y="5151283"/>
            <a:ext cx="10514012" cy="9113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737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_grønn forløpning">
    <p:bg>
      <p:bgPr>
        <a:gradFill>
          <a:gsLst>
            <a:gs pos="59000">
              <a:srgbClr val="3EA785"/>
            </a:gs>
            <a:gs pos="0">
              <a:srgbClr val="006D68"/>
            </a:gs>
            <a:gs pos="100000">
              <a:srgbClr val="D8DFAE"/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298"/>
            <a:ext cx="12192000" cy="35137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4162501"/>
            <a:ext cx="10515600" cy="77243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9788" y="5151283"/>
            <a:ext cx="10514012" cy="9113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8475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_bru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298"/>
            <a:ext cx="12192000" cy="35137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4162501"/>
            <a:ext cx="10515600" cy="77243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9788" y="5151283"/>
            <a:ext cx="10514012" cy="9113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963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2CD6-9E67-FB4D-AA90-517F1ED16439}" type="datetime1">
              <a:rPr lang="en-GB" noProof="0" smtClean="0"/>
              <a:t>26/06/2020</a:t>
            </a:fld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03504" y="6404661"/>
            <a:ext cx="434134" cy="239659"/>
          </a:xfrm>
        </p:spPr>
        <p:txBody>
          <a:bodyPr/>
          <a:lstStyle/>
          <a:p>
            <a:fld id="{91F10A9C-6975-7440-93FD-B27ED63DD5D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479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628775"/>
            <a:ext cx="5181600" cy="4433888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628775"/>
            <a:ext cx="5181600" cy="4433888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0643-53BE-4647-B2B5-AB695C5DF7C2}" type="datetime1">
              <a:rPr lang="en-GB" noProof="0" smtClean="0"/>
              <a:t>26/06/2020</a:t>
            </a:fld>
            <a:endParaRPr lang="en-GB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583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28775"/>
            <a:ext cx="5157787" cy="5483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392141"/>
            <a:ext cx="5157787" cy="3670522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28775"/>
            <a:ext cx="5183188" cy="5483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392141"/>
            <a:ext cx="5183188" cy="3670522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FF04-DB09-1448-A05A-668C7B8DB538}" type="datetime1">
              <a:rPr lang="en-GB" noProof="0" smtClean="0"/>
              <a:t>26/06/2020</a:t>
            </a:fld>
            <a:endParaRPr lang="en-GB" noProof="0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550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287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n-GB" noProof="0" dirty="0" err="1"/>
              <a:t>Klikk</a:t>
            </a:r>
            <a:r>
              <a:rPr lang="en-GB" noProof="0" dirty="0"/>
              <a:t> for </a:t>
            </a:r>
            <a:r>
              <a:rPr lang="en-GB" noProof="0" dirty="0" err="1"/>
              <a:t>å</a:t>
            </a:r>
            <a:r>
              <a:rPr lang="en-GB" noProof="0" dirty="0"/>
              <a:t>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tittelstil</a:t>
            </a:r>
            <a:endParaRPr lang="en-GB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628775"/>
            <a:ext cx="10515600" cy="4433888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</a:t>
            </a:r>
            <a:r>
              <a:rPr lang="en-GB" noProof="0" dirty="0" err="1"/>
              <a:t>å</a:t>
            </a:r>
            <a:r>
              <a:rPr lang="en-GB" noProof="0" dirty="0"/>
              <a:t>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995881" y="6404661"/>
            <a:ext cx="2357919" cy="2396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FB65DD4-AA47-844E-AC5E-A3C2935DD7CE}" type="datetime1">
              <a:rPr lang="en-GB" noProof="0" smtClean="0"/>
              <a:t>26/06/2020</a:t>
            </a:fld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2298" y="6404661"/>
            <a:ext cx="4882246" cy="2396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435137" y="6404661"/>
            <a:ext cx="434134" cy="2396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91F10A9C-6975-7440-93FD-B27ED63DD5D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0" name="Rett linje 9"/>
          <p:cNvCxnSpPr/>
          <p:nvPr/>
        </p:nvCxnSpPr>
        <p:spPr>
          <a:xfrm>
            <a:off x="0" y="6175375"/>
            <a:ext cx="12192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6344932"/>
            <a:ext cx="2805450" cy="35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3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6" r:id="rId3"/>
    <p:sldLayoutId id="2147483657" r:id="rId4"/>
    <p:sldLayoutId id="2147483668" r:id="rId5"/>
    <p:sldLayoutId id="2147483667" r:id="rId6"/>
    <p:sldLayoutId id="2147483650" r:id="rId7"/>
    <p:sldLayoutId id="2147483652" r:id="rId8"/>
    <p:sldLayoutId id="2147483653" r:id="rId9"/>
    <p:sldLayoutId id="2147483654" r:id="rId10"/>
    <p:sldLayoutId id="2147483662" r:id="rId11"/>
    <p:sldLayoutId id="2147483663" r:id="rId12"/>
    <p:sldLayoutId id="2147483664" r:id="rId13"/>
    <p:sldLayoutId id="2147483655" r:id="rId14"/>
    <p:sldLayoutId id="2147483658" r:id="rId15"/>
    <p:sldLayoutId id="2147483665" r:id="rId16"/>
    <p:sldLayoutId id="214748366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229" userDrawn="1">
          <p15:clr>
            <a:srgbClr val="F26B43"/>
          </p15:clr>
        </p15:guide>
        <p15:guide id="7" orient="horz" pos="7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2220687"/>
            <a:ext cx="10515600" cy="1786288"/>
          </a:xfrm>
        </p:spPr>
        <p:txBody>
          <a:bodyPr>
            <a:normAutofit/>
          </a:bodyPr>
          <a:lstStyle/>
          <a:p>
            <a:r>
              <a:rPr lang="en-GB" dirty="0"/>
              <a:t>The Norwegian </a:t>
            </a:r>
            <a:r>
              <a:rPr lang="en-GB" dirty="0" err="1"/>
              <a:t>NPMs</a:t>
            </a:r>
            <a:r>
              <a:rPr lang="en-GB" dirty="0"/>
              <a:t> dialogue with</a:t>
            </a:r>
            <a:br>
              <a:rPr lang="en-GB" dirty="0"/>
            </a:br>
            <a:r>
              <a:rPr lang="en-GB" dirty="0"/>
              <a:t>civil society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062DD33-A008-4154-9F98-C66BF73A002D}"/>
              </a:ext>
            </a:extLst>
          </p:cNvPr>
          <p:cNvSpPr txBox="1"/>
          <p:nvPr/>
        </p:nvSpPr>
        <p:spPr>
          <a:xfrm>
            <a:off x="685800" y="5238751"/>
            <a:ext cx="628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relationship between civil society and the NPM: </a:t>
            </a:r>
          </a:p>
          <a:p>
            <a:r>
              <a:rPr lang="en-US" b="1" dirty="0"/>
              <a:t>A webinar for UK and Irish civil society</a:t>
            </a:r>
            <a:r>
              <a:rPr lang="nb-NO" b="1" dirty="0"/>
              <a:t> </a:t>
            </a:r>
          </a:p>
          <a:p>
            <a:r>
              <a:rPr lang="nb-NO" b="1" dirty="0"/>
              <a:t>26th </a:t>
            </a:r>
            <a:r>
              <a:rPr lang="nb-NO" b="1" dirty="0" err="1"/>
              <a:t>of</a:t>
            </a:r>
            <a:r>
              <a:rPr lang="nb-NO" b="1" dirty="0"/>
              <a:t> June 2020</a:t>
            </a:r>
          </a:p>
        </p:txBody>
      </p:sp>
    </p:spTree>
    <p:extLst>
      <p:ext uri="{BB962C8B-B14F-4D97-AF65-F5344CB8AC3E}">
        <p14:creationId xmlns:p14="http://schemas.microsoft.com/office/powerpoint/2010/main" val="4113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4C7C06B-88AD-4973-866C-FE501C32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51358" cy="800287"/>
          </a:xfrm>
        </p:spPr>
        <p:txBody>
          <a:bodyPr/>
          <a:lstStyle/>
          <a:p>
            <a:r>
              <a:rPr lang="en-US" dirty="0"/>
              <a:t>Intro: </a:t>
            </a:r>
            <a:r>
              <a:rPr lang="en-US" i="1" dirty="0"/>
              <a:t>Brief overview of places and visits</a:t>
            </a:r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8C0DCB6E-EA26-4AAF-8F8C-B4E4FF4F75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75857" y="1313780"/>
            <a:ext cx="4183798" cy="4748883"/>
          </a:xfrm>
          <a:prstGeom prst="rect">
            <a:avLst/>
          </a:prstGeom>
          <a:noFill/>
        </p:spPr>
      </p:pic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DE6A9E59-E0B6-4E9C-9DC8-45336A585D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13484" y="251414"/>
            <a:ext cx="4661960" cy="5753416"/>
          </a:xfrm>
          <a:prstGeom prst="rect">
            <a:avLst/>
          </a:prstGeom>
        </p:spPr>
      </p:pic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F3635629-91C7-4D97-BABE-BA6A6DD86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5881" y="6404661"/>
            <a:ext cx="2357919" cy="239659"/>
          </a:xfrm>
        </p:spPr>
        <p:txBody>
          <a:bodyPr/>
          <a:lstStyle/>
          <a:p>
            <a:pPr>
              <a:spcAft>
                <a:spcPts val="600"/>
              </a:spcAft>
            </a:pPr>
            <a:fld id="{2DCC0643-53BE-4647-B2B5-AB695C5DF7C2}" type="datetime1">
              <a:rPr lang="en-GB" noProof="0" smtClean="0"/>
              <a:pPr>
                <a:spcAft>
                  <a:spcPts val="600"/>
                </a:spcAft>
              </a:pPr>
              <a:t>26/06/2020</a:t>
            </a:fld>
            <a:endParaRPr lang="en-GB" noProof="0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BC4734BD-7B71-485C-A6C5-4B410E88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5137" y="6404661"/>
            <a:ext cx="434134" cy="239659"/>
          </a:xfrm>
        </p:spPr>
        <p:txBody>
          <a:bodyPr/>
          <a:lstStyle/>
          <a:p>
            <a:pPr>
              <a:spcAft>
                <a:spcPts val="600"/>
              </a:spcAft>
            </a:pPr>
            <a:fld id="{91F10A9C-6975-7440-93FD-B27ED63DD5D4}" type="slidenum">
              <a:rPr lang="en-GB" noProof="0" smtClean="0"/>
              <a:pPr>
                <a:spcAft>
                  <a:spcPts val="600"/>
                </a:spcAft>
              </a:pPr>
              <a:t>2</a:t>
            </a:fld>
            <a:endParaRPr lang="en-GB" noProof="0"/>
          </a:p>
        </p:txBody>
      </p:sp>
      <p:sp>
        <p:nvSpPr>
          <p:cNvPr id="3" name="Plassholder for dato 2" hidden="1">
            <a:extLst>
              <a:ext uri="{FF2B5EF4-FFF2-40B4-BE49-F238E27FC236}">
                <a16:creationId xmlns:a16="http://schemas.microsoft.com/office/drawing/2014/main" id="{CF745216-5DF3-4D26-85C1-C9A682CF6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D9A695A-661D-FC49-8167-27780F80227A}" type="datetime1">
              <a:rPr lang="en-GB" noProof="0" smtClean="0"/>
              <a:pPr>
                <a:spcAft>
                  <a:spcPts val="600"/>
                </a:spcAft>
              </a:pPr>
              <a:t>26/06/2020</a:t>
            </a:fld>
            <a:endParaRPr lang="en-GB" noProof="0"/>
          </a:p>
        </p:txBody>
      </p:sp>
      <p:sp>
        <p:nvSpPr>
          <p:cNvPr id="5" name="Plassholder for lysbildenummer 4" hidden="1">
            <a:extLst>
              <a:ext uri="{FF2B5EF4-FFF2-40B4-BE49-F238E27FC236}">
                <a16:creationId xmlns:a16="http://schemas.microsoft.com/office/drawing/2014/main" id="{AC6CB772-E950-4AAE-9C1F-A376959F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1F10A9C-6975-7440-93FD-B27ED63DD5D4}" type="slidenum">
              <a:rPr lang="en-GB" noProof="0" smtClean="0"/>
              <a:pPr>
                <a:spcAft>
                  <a:spcPts val="600"/>
                </a:spcAft>
              </a:pPr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6598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5614AC-239C-47D9-B529-101E6D5D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2747" cy="800287"/>
          </a:xfrm>
        </p:spPr>
        <p:txBody>
          <a:bodyPr anchor="ctr">
            <a:normAutofit/>
          </a:bodyPr>
          <a:lstStyle/>
          <a:p>
            <a:r>
              <a:rPr lang="en-GB" dirty="0"/>
              <a:t>Intro: </a:t>
            </a:r>
            <a:r>
              <a:rPr lang="en-GB" i="1" dirty="0"/>
              <a:t>Transparency – all visit reports and thematic reports are published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E967FCA-3F1C-4293-99C3-0A134049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5881" y="6404661"/>
            <a:ext cx="2357919" cy="23965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DCC0643-53BE-4647-B2B5-AB695C5DF7C2}" type="datetime1">
              <a:rPr lang="en-GB" noProof="0" smtClean="0"/>
              <a:pPr>
                <a:spcAft>
                  <a:spcPts val="600"/>
                </a:spcAft>
              </a:pPr>
              <a:t>26/06/2020</a:t>
            </a:fld>
            <a:endParaRPr lang="en-GB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2954CC1-4774-42BB-86D6-502781B5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5137" y="6404661"/>
            <a:ext cx="434134" cy="23965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1F10A9C-6975-7440-93FD-B27ED63DD5D4}" type="slidenum">
              <a:rPr lang="en-GB" noProof="0" smtClean="0"/>
              <a:pPr>
                <a:spcAft>
                  <a:spcPts val="600"/>
                </a:spcAft>
              </a:pPr>
              <a:t>3</a:t>
            </a:fld>
            <a:endParaRPr lang="en-GB" noProof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63EE7333-4856-457E-87A5-BD62C6BA2A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54825" y="1492250"/>
            <a:ext cx="3586163" cy="4349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lassholder for innhold 9" descr="Et bilde som inneholder tekst, skilt, gate, bilvei&#10;&#10;Automatisk generert beskrivelse">
            <a:extLst>
              <a:ext uri="{FF2B5EF4-FFF2-40B4-BE49-F238E27FC236}">
                <a16:creationId xmlns:a16="http://schemas.microsoft.com/office/drawing/2014/main" id="{C76AE5C5-5AA2-4751-8AC3-05427DCBDC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521950" y="3706813"/>
            <a:ext cx="1628775" cy="2135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de 8" descr="Et bilde som inneholder tekst, skilt&#10;&#10;Automatisk generert beskrivelse">
            <a:extLst>
              <a:ext uri="{FF2B5EF4-FFF2-40B4-BE49-F238E27FC236}">
                <a16:creationId xmlns:a16="http://schemas.microsoft.com/office/drawing/2014/main" id="{20FFC27B-C5BE-40F0-A569-CABE21502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1950" y="1492250"/>
            <a:ext cx="1628775" cy="21320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Bilde 10" descr="Et bilde som inneholder skjermbilde, skilt&#10;&#10;Automatisk generert beskrivelse">
            <a:extLst>
              <a:ext uri="{FF2B5EF4-FFF2-40B4-BE49-F238E27FC236}">
                <a16:creationId xmlns:a16="http://schemas.microsoft.com/office/drawing/2014/main" id="{29CE591E-87CB-44C0-B069-375E36FE5E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75" y="1492250"/>
            <a:ext cx="3298825" cy="4349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Bilde 11" descr="Et bilde som inneholder skilt&#10;&#10;Automatisk generert beskrivelse">
            <a:extLst>
              <a:ext uri="{FF2B5EF4-FFF2-40B4-BE49-F238E27FC236}">
                <a16:creationId xmlns:a16="http://schemas.microsoft.com/office/drawing/2014/main" id="{BDFD09BC-9720-4CB0-8C53-67A62FC983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1063" y="1492250"/>
            <a:ext cx="3349625" cy="4349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71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287"/>
          </a:xfrm>
        </p:spPr>
        <p:txBody>
          <a:bodyPr anchor="ctr">
            <a:normAutofit/>
          </a:bodyPr>
          <a:lstStyle/>
          <a:p>
            <a:r>
              <a:rPr lang="en-AU" dirty="0"/>
              <a:t>Why the Norwegian NPM has a legislated relationship with civil society</a:t>
            </a:r>
            <a:endParaRPr lang="en-GB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64507BB-F1DC-43C7-B28A-E6E996126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507" y="1353004"/>
            <a:ext cx="3669043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5780313" y="1353004"/>
            <a:ext cx="6280142" cy="4709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Legal basis:</a:t>
            </a:r>
          </a:p>
          <a:p>
            <a:r>
              <a:rPr lang="en-GB" dirty="0"/>
              <a:t>The Ombudsman act § 3 a: “the Ombudsman shall establish an advisory council for its NPM function”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b="1" dirty="0"/>
              <a:t>Objective:</a:t>
            </a:r>
          </a:p>
          <a:p>
            <a:r>
              <a:rPr lang="en-GB" dirty="0"/>
              <a:t>OPCAT art 18, diversity and competence: </a:t>
            </a:r>
          </a:p>
          <a:p>
            <a:pPr lvl="1"/>
            <a:r>
              <a:rPr lang="en-GB" i="1" dirty="0"/>
              <a:t>required capabilities and professional knowledge</a:t>
            </a:r>
          </a:p>
          <a:p>
            <a:pPr lvl="1"/>
            <a:r>
              <a:rPr lang="en-US" i="1" dirty="0"/>
              <a:t>gender balance and adequate representation of ethnic and minority groups</a:t>
            </a:r>
            <a:r>
              <a:rPr lang="en-US" dirty="0"/>
              <a:t> </a:t>
            </a:r>
            <a:endParaRPr lang="en-GB" dirty="0"/>
          </a:p>
          <a:p>
            <a:r>
              <a:rPr lang="en-GB" dirty="0"/>
              <a:t>Involving civil society to increase relevance of NPM efforts, enhance capacity + secure transparency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b="1" dirty="0"/>
              <a:t>Format:</a:t>
            </a:r>
          </a:p>
          <a:p>
            <a:r>
              <a:rPr lang="en-GB" dirty="0"/>
              <a:t>Flexible format: Size, members, form of dialogue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995881" y="6404661"/>
            <a:ext cx="2357919" cy="23965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1B2CD6-9E67-FB4D-AA90-517F1ED16439}" type="datetime1">
              <a:rPr lang="en-GB" noProof="0" smtClean="0"/>
              <a:pPr>
                <a:spcAft>
                  <a:spcPts val="600"/>
                </a:spcAft>
              </a:pPr>
              <a:t>26/06/2020</a:t>
            </a:fld>
            <a:endParaRPr lang="en-GB" noProof="0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932C90A0-DE6D-4701-B376-AB0FFCF3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2298" y="6404661"/>
            <a:ext cx="4882246" cy="23965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435137" y="6404661"/>
            <a:ext cx="434134" cy="23965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1F10A9C-6975-7440-93FD-B27ED63DD5D4}" type="slidenum">
              <a:rPr lang="en-GB" noProof="0" smtClean="0"/>
              <a:pPr>
                <a:spcAft>
                  <a:spcPts val="600"/>
                </a:spcAft>
              </a:pPr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986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4E9BEC-4C7F-48B2-B073-05645FF2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28360" cy="800287"/>
          </a:xfrm>
        </p:spPr>
        <p:txBody>
          <a:bodyPr vert="horz" lIns="0" tIns="0" rIns="91440" bIns="0" rtlCol="0" anchor="ctr">
            <a:normAutofit/>
          </a:bodyPr>
          <a:lstStyle/>
          <a:p>
            <a:r>
              <a:rPr lang="nb-NO" dirty="0"/>
              <a:t>How it </a:t>
            </a:r>
            <a:r>
              <a:rPr lang="nb-NO" dirty="0" err="1"/>
              <a:t>works</a:t>
            </a:r>
            <a:r>
              <a:rPr lang="nb-NO" dirty="0"/>
              <a:t> – </a:t>
            </a:r>
            <a:r>
              <a:rPr lang="nb-NO" dirty="0" err="1"/>
              <a:t>practice</a:t>
            </a:r>
            <a:r>
              <a:rPr lang="nb-NO" dirty="0"/>
              <a:t> and </a:t>
            </a:r>
            <a:r>
              <a:rPr lang="nb-NO" dirty="0" err="1"/>
              <a:t>limitations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1C16E1-C5C8-4110-AB59-8A72A824E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4449" y="365125"/>
            <a:ext cx="4302494" cy="5804670"/>
          </a:xfrm>
        </p:spPr>
        <p:txBody>
          <a:bodyPr vert="horz" lIns="0" tIns="0" rIns="91440" bIns="0" rtlCol="0">
            <a:no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200" b="1" i="1" dirty="0">
                <a:solidFill>
                  <a:srgbClr val="C00000"/>
                </a:solidFill>
              </a:rPr>
              <a:t>The Equality and Anti-Discrimination Ombudsman 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1200" b="1" i="1" dirty="0">
                <a:solidFill>
                  <a:srgbClr val="C00000"/>
                </a:solidFill>
              </a:rPr>
              <a:t>Ombudsman for Children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1200" b="1" i="1" dirty="0">
                <a:solidFill>
                  <a:srgbClr val="C00000"/>
                </a:solidFill>
              </a:rPr>
              <a:t>National Human Rights Institution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1200" b="1" i="1" dirty="0">
                <a:solidFill>
                  <a:srgbClr val="C00000"/>
                </a:solidFill>
              </a:rPr>
              <a:t>Bar Association, Human Rights Committee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1200" b="1" i="1" dirty="0">
                <a:solidFill>
                  <a:srgbClr val="C00000"/>
                </a:solidFill>
              </a:rPr>
              <a:t>Psychological Association, Human Rights Committee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1200" b="1" i="1" dirty="0">
                <a:solidFill>
                  <a:srgbClr val="C00000"/>
                </a:solidFill>
              </a:rPr>
              <a:t>Medical Association, Norwegian Psychiatric Association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1200" b="1" i="1" dirty="0">
                <a:solidFill>
                  <a:srgbClr val="C00000"/>
                </a:solidFill>
              </a:rPr>
              <a:t>Alliance for </a:t>
            </a:r>
            <a:r>
              <a:rPr lang="en-US" sz="1200" b="1" i="1" dirty="0" err="1">
                <a:solidFill>
                  <a:srgbClr val="C00000"/>
                </a:solidFill>
              </a:rPr>
              <a:t>Carers</a:t>
            </a:r>
            <a:r>
              <a:rPr lang="en-US" sz="1200" b="1" i="1" dirty="0">
                <a:solidFill>
                  <a:srgbClr val="C00000"/>
                </a:solidFill>
              </a:rPr>
              <a:t>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1200" b="1" i="1" dirty="0" err="1">
                <a:solidFill>
                  <a:srgbClr val="C00000"/>
                </a:solidFill>
              </a:rPr>
              <a:t>Juss</a:t>
            </a:r>
            <a:r>
              <a:rPr lang="en-US" sz="1200" b="1" i="1" dirty="0">
                <a:solidFill>
                  <a:srgbClr val="C00000"/>
                </a:solidFill>
              </a:rPr>
              <a:t>-Buss (Free legal aid service run by law students)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1200" b="1" i="1" dirty="0">
                <a:solidFill>
                  <a:srgbClr val="C00000"/>
                </a:solidFill>
              </a:rPr>
              <a:t>Association for Persons with Development Disabilities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1200" b="1" i="1" dirty="0">
                <a:solidFill>
                  <a:srgbClr val="C00000"/>
                </a:solidFill>
              </a:rPr>
              <a:t> Association of Youth Mental Health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1200" b="1" i="1" dirty="0">
                <a:solidFill>
                  <a:srgbClr val="C00000"/>
                </a:solidFill>
              </a:rPr>
              <a:t>We Shall Overcome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1200" b="1" i="1" dirty="0">
                <a:solidFill>
                  <a:srgbClr val="C00000"/>
                </a:solidFill>
              </a:rPr>
              <a:t>Research Network on Coercion in Mental Health Care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1200" b="1" i="1" dirty="0">
                <a:solidFill>
                  <a:srgbClr val="C00000"/>
                </a:solidFill>
              </a:rPr>
              <a:t>Helsinki Committee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1200" b="1" i="1" dirty="0">
                <a:solidFill>
                  <a:srgbClr val="C00000"/>
                </a:solidFill>
              </a:rPr>
              <a:t>Amnesty International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1200" b="1" i="1" dirty="0">
                <a:solidFill>
                  <a:srgbClr val="C00000"/>
                </a:solidFill>
              </a:rPr>
              <a:t>Organization for Asylum Seekers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1200" b="1" i="1" dirty="0">
                <a:solidFill>
                  <a:srgbClr val="C00000"/>
                </a:solidFill>
              </a:rPr>
              <a:t>Organization for Children in Care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1200" b="1" i="1" dirty="0" err="1">
                <a:solidFill>
                  <a:srgbClr val="C00000"/>
                </a:solidFill>
              </a:rPr>
              <a:t>Wayback</a:t>
            </a:r>
            <a:r>
              <a:rPr lang="en-US" sz="1200" b="1" i="1" dirty="0">
                <a:solidFill>
                  <a:srgbClr val="C00000"/>
                </a:solidFill>
              </a:rPr>
              <a:t> – Foundation for the Rehabilitation of prisoners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06E8EDC-46FF-4679-B5EF-941BA61E8978}"/>
              </a:ext>
            </a:extLst>
          </p:cNvPr>
          <p:cNvSpPr/>
          <p:nvPr/>
        </p:nvSpPr>
        <p:spPr>
          <a:xfrm>
            <a:off x="6172200" y="1696152"/>
            <a:ext cx="5181600" cy="4433888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en-US" sz="12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785143-F0B6-4420-9103-F954DC811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5881" y="6404661"/>
            <a:ext cx="2357919" cy="239659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EF1B2CD6-9E67-FB4D-AA90-517F1ED16439}" type="datetime1">
              <a:rPr lang="en-GB" smtClean="0"/>
              <a:pPr>
                <a:spcAft>
                  <a:spcPts val="600"/>
                </a:spcAft>
              </a:pPr>
              <a:t>26/06/2020</a:t>
            </a:fld>
            <a:endParaRPr lang="en-GB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78A7709-FC1D-4171-A295-E6FA88A7D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2298" y="6404661"/>
            <a:ext cx="4882246" cy="23965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F7D171A-A995-445A-8622-DA5A2EC14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5137" y="6404661"/>
            <a:ext cx="434134" cy="239659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91F10A9C-6975-7440-93FD-B27ED63DD5D4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99DC12E-F7E2-4100-852C-5D83E4F47F87}"/>
              </a:ext>
            </a:extLst>
          </p:cNvPr>
          <p:cNvSpPr txBox="1"/>
          <p:nvPr/>
        </p:nvSpPr>
        <p:spPr>
          <a:xfrm>
            <a:off x="838200" y="1696152"/>
            <a:ext cx="57454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Composition: Stakeholder perspective/Knowledge perspective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15-17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3-4 meetings annually in full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Targeted/smaller meetings on ad hoc/needs basis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Information sharing – “both” 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Independence/autonomy as basis for cooperation</a:t>
            </a:r>
            <a:endParaRPr lang="nb-NO" sz="20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67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14F851-A4F2-42D6-BC47-6A1EB595D505}"/>
              </a:ext>
            </a:extLst>
          </p:cNvPr>
          <p:cNvSpPr/>
          <p:nvPr/>
        </p:nvSpPr>
        <p:spPr>
          <a:xfrm>
            <a:off x="838200" y="365125"/>
            <a:ext cx="10515600" cy="800287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sz="2800" dirty="0"/>
              <a:t>How has the NPM benefited from the relationship?</a:t>
            </a:r>
            <a:endParaRPr lang="en-GB" sz="2800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lassholder for innhold 7" descr="Et bilde som inneholder innendørs, bord, vindu, sitter&#10;&#10;Automatisk generert beskrivelse">
            <a:extLst>
              <a:ext uri="{FF2B5EF4-FFF2-40B4-BE49-F238E27FC236}">
                <a16:creationId xmlns:a16="http://schemas.microsoft.com/office/drawing/2014/main" id="{141F9B69-640F-4B24-9BA6-EEE8B5DAEC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605" r="22002" b="17772"/>
          <a:stretch/>
        </p:blipFill>
        <p:spPr>
          <a:xfrm>
            <a:off x="5852160" y="1261762"/>
            <a:ext cx="5942798" cy="3645869"/>
          </a:xfrm>
          <a:prstGeom prst="rect">
            <a:avLst/>
          </a:prstGeom>
          <a:noFill/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DEB0E170-4056-4ABD-AF20-C37273AC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5881" y="6404661"/>
            <a:ext cx="2357919" cy="239659"/>
          </a:xfrm>
        </p:spPr>
        <p:txBody>
          <a:bodyPr/>
          <a:lstStyle/>
          <a:p>
            <a:pPr>
              <a:spcAft>
                <a:spcPts val="600"/>
              </a:spcAft>
            </a:pPr>
            <a:fld id="{2DCC0643-53BE-4647-B2B5-AB695C5DF7C2}" type="datetime1">
              <a:rPr lang="en-GB" noProof="0" smtClean="0"/>
              <a:pPr>
                <a:spcAft>
                  <a:spcPts val="600"/>
                </a:spcAft>
              </a:pPr>
              <a:t>26/06/2020</a:t>
            </a:fld>
            <a:endParaRPr lang="en-GB" noProof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59784C2A-AAD0-42A1-BCEF-D23649687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2298" y="6404661"/>
            <a:ext cx="4882246" cy="23965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6FFE90CF-93DA-47BA-803C-F70DAB18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5137" y="6404661"/>
            <a:ext cx="434134" cy="239659"/>
          </a:xfrm>
        </p:spPr>
        <p:txBody>
          <a:bodyPr/>
          <a:lstStyle/>
          <a:p>
            <a:pPr>
              <a:spcAft>
                <a:spcPts val="600"/>
              </a:spcAft>
            </a:pPr>
            <a:fld id="{91F10A9C-6975-7440-93FD-B27ED63DD5D4}" type="slidenum">
              <a:rPr lang="en-GB" noProof="0" smtClean="0"/>
              <a:pPr>
                <a:spcAft>
                  <a:spcPts val="600"/>
                </a:spcAft>
              </a:pPr>
              <a:t>6</a:t>
            </a:fld>
            <a:endParaRPr lang="en-GB" noProof="0"/>
          </a:p>
        </p:txBody>
      </p:sp>
      <p:sp>
        <p:nvSpPr>
          <p:cNvPr id="4" name="Plassholder for dato 3" hidden="1">
            <a:extLst>
              <a:ext uri="{FF2B5EF4-FFF2-40B4-BE49-F238E27FC236}">
                <a16:creationId xmlns:a16="http://schemas.microsoft.com/office/drawing/2014/main" id="{63FAFB27-9767-4D1B-BD02-634EB88CA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F1B2CD6-9E67-FB4D-AA90-517F1ED16439}" type="datetime1">
              <a:rPr lang="en-GB" noProof="0" smtClean="0"/>
              <a:pPr>
                <a:spcAft>
                  <a:spcPts val="600"/>
                </a:spcAft>
              </a:pPr>
              <a:t>26/06/2020</a:t>
            </a:fld>
            <a:endParaRPr lang="en-GB" noProof="0"/>
          </a:p>
        </p:txBody>
      </p:sp>
      <p:sp>
        <p:nvSpPr>
          <p:cNvPr id="6" name="Plassholder for lysbildenummer 5" hidden="1">
            <a:extLst>
              <a:ext uri="{FF2B5EF4-FFF2-40B4-BE49-F238E27FC236}">
                <a16:creationId xmlns:a16="http://schemas.microsoft.com/office/drawing/2014/main" id="{CCA895E2-E40D-4CF8-A98C-57B641E1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1F10A9C-6975-7440-93FD-B27ED63DD5D4}" type="slidenum">
              <a:rPr lang="en-GB" noProof="0" smtClean="0"/>
              <a:pPr>
                <a:spcAft>
                  <a:spcPts val="600"/>
                </a:spcAft>
              </a:pPr>
              <a:t>6</a:t>
            </a:fld>
            <a:endParaRPr lang="en-GB" noProof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3C22F18-9755-4099-901F-C1B37200BA73}"/>
              </a:ext>
            </a:extLst>
          </p:cNvPr>
          <p:cNvSpPr txBox="1"/>
          <p:nvPr/>
        </p:nvSpPr>
        <p:spPr>
          <a:xfrm>
            <a:off x="702644" y="1347537"/>
            <a:ext cx="4754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Increased competence; civil society build our expertise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Innovation, arena for testing: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Development of methodology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Prioritizations of sectors/areas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Cross-fertilisation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Increased impact of follow-up activities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Support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Credibility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986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067CF0-3A19-4710-99DE-510E0CFB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21652"/>
          </a:xfrm>
        </p:spPr>
        <p:txBody>
          <a:bodyPr/>
          <a:lstStyle/>
          <a:p>
            <a:r>
              <a:rPr lang="nb-NO" dirty="0"/>
              <a:t>… Benefits during Covid-19 </a:t>
            </a:r>
            <a:r>
              <a:rPr lang="nb-NO" dirty="0" err="1"/>
              <a:t>Pandemic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89F300-9A19-47C9-A97C-883C04A8F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28776"/>
            <a:ext cx="5157787" cy="36705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New risks – </a:t>
            </a:r>
            <a:r>
              <a:rPr lang="nb-NO" dirty="0" err="1"/>
              <a:t>need</a:t>
            </a:r>
            <a:r>
              <a:rPr lang="nb-NO" dirty="0"/>
              <a:t> for input from </a:t>
            </a:r>
            <a:r>
              <a:rPr lang="nb-NO" dirty="0" err="1"/>
              <a:t>civil</a:t>
            </a:r>
            <a:r>
              <a:rPr lang="nb-NO" dirty="0"/>
              <a:t> </a:t>
            </a:r>
            <a:r>
              <a:rPr lang="nb-NO" dirty="0" err="1"/>
              <a:t>society</a:t>
            </a:r>
            <a:r>
              <a:rPr lang="nb-NO" dirty="0"/>
              <a:t> </a:t>
            </a:r>
            <a:r>
              <a:rPr lang="nb-NO" dirty="0" err="1"/>
              <a:t>on</a:t>
            </a:r>
            <a:endParaRPr lang="nb-NO" dirty="0"/>
          </a:p>
          <a:p>
            <a:pPr lvl="1">
              <a:lnSpc>
                <a:spcPct val="150000"/>
              </a:lnSpc>
            </a:pPr>
            <a:r>
              <a:rPr lang="nb-NO" dirty="0"/>
              <a:t>New </a:t>
            </a:r>
            <a:r>
              <a:rPr lang="nb-NO" dirty="0" err="1"/>
              <a:t>detention</a:t>
            </a:r>
            <a:r>
              <a:rPr lang="nb-NO" dirty="0"/>
              <a:t> areas?</a:t>
            </a:r>
          </a:p>
          <a:p>
            <a:pPr lvl="1">
              <a:lnSpc>
                <a:spcPct val="150000"/>
              </a:lnSpc>
            </a:pPr>
            <a:r>
              <a:rPr lang="nb-NO" dirty="0"/>
              <a:t>New/</a:t>
            </a:r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restrictions</a:t>
            </a:r>
            <a:r>
              <a:rPr lang="nb-NO" dirty="0"/>
              <a:t> in </a:t>
            </a:r>
            <a:r>
              <a:rPr lang="nb-NO" dirty="0" err="1"/>
              <a:t>places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detention</a:t>
            </a:r>
            <a:r>
              <a:rPr lang="nb-NO" dirty="0"/>
              <a:t>?</a:t>
            </a:r>
          </a:p>
          <a:p>
            <a:pPr lvl="1">
              <a:lnSpc>
                <a:spcPct val="150000"/>
              </a:lnSpc>
            </a:pPr>
            <a:r>
              <a:rPr lang="nb-NO" dirty="0"/>
              <a:t>Less </a:t>
            </a:r>
            <a:r>
              <a:rPr lang="nb-NO" dirty="0" err="1"/>
              <a:t>inspections</a:t>
            </a:r>
            <a:r>
              <a:rPr lang="nb-NO" dirty="0"/>
              <a:t>/</a:t>
            </a:r>
            <a:r>
              <a:rPr lang="nb-NO" dirty="0" err="1"/>
              <a:t>oversight</a:t>
            </a:r>
            <a:r>
              <a:rPr lang="nb-NO" dirty="0"/>
              <a:t>?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Digital </a:t>
            </a:r>
            <a:r>
              <a:rPr lang="nb-NO" dirty="0" err="1"/>
              <a:t>meetings</a:t>
            </a:r>
            <a:r>
              <a:rPr lang="nb-NO" dirty="0"/>
              <a:t>, email, </a:t>
            </a:r>
            <a:r>
              <a:rPr lang="nb-NO" dirty="0" err="1"/>
              <a:t>telephone</a:t>
            </a:r>
            <a:r>
              <a:rPr lang="nb-NO" dirty="0"/>
              <a:t>, </a:t>
            </a:r>
            <a:r>
              <a:rPr lang="nb-NO" dirty="0" err="1"/>
              <a:t>etc</a:t>
            </a:r>
            <a:endParaRPr lang="nb-NO" dirty="0"/>
          </a:p>
          <a:p>
            <a:endParaRPr lang="nb-NO" dirty="0"/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19564C6F-3FEA-4302-9E77-B9C035630A4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14515" y="1628776"/>
            <a:ext cx="5747261" cy="4050129"/>
          </a:xfrm>
          <a:prstGeom prst="rect">
            <a:avLst/>
          </a:prstGeom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6C5EBAB-5D2D-4DAD-B490-9325D0E5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FF04-DB09-1448-A05A-668C7B8DB538}" type="datetime1">
              <a:rPr lang="en-GB" noProof="0" smtClean="0"/>
              <a:t>26/06/2020</a:t>
            </a:fld>
            <a:endParaRPr lang="en-GB" noProof="0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D8CAFE0-ACB7-4A53-93F1-D90D79C3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E93CD60-57C1-438F-A069-406DCEA3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en-GB" noProof="0" smtClean="0"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40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OM_ppt mal_16 9_eng">
  <a:themeElements>
    <a:clrScheme name="SOM DEF">
      <a:dk1>
        <a:srgbClr val="000000"/>
      </a:dk1>
      <a:lt1>
        <a:srgbClr val="FFFFFF"/>
      </a:lt1>
      <a:dk2>
        <a:srgbClr val="463E3F"/>
      </a:dk2>
      <a:lt2>
        <a:srgbClr val="D7D2D4"/>
      </a:lt2>
      <a:accent1>
        <a:srgbClr val="463E3F"/>
      </a:accent1>
      <a:accent2>
        <a:srgbClr val="B9CFD4"/>
      </a:accent2>
      <a:accent3>
        <a:srgbClr val="005A96"/>
      </a:accent3>
      <a:accent4>
        <a:srgbClr val="491B64"/>
      </a:accent4>
      <a:accent5>
        <a:srgbClr val="EBBA17"/>
      </a:accent5>
      <a:accent6>
        <a:srgbClr val="EC6608"/>
      </a:accent6>
      <a:hlink>
        <a:srgbClr val="231718"/>
      </a:hlink>
      <a:folHlink>
        <a:srgbClr val="E6331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OM_ppt mal_16 9_eng" id="{CB6C726A-CE57-1545-B608-ADF7F5D6041C}" vid="{2D045D78-538D-0F4A-9500-63E124B4857A}"/>
    </a:ext>
  </a:extLst>
</a:theme>
</file>

<file path=ppt/theme/theme2.xml><?xml version="1.0" encoding="utf-8"?>
<a:theme xmlns:a="http://schemas.openxmlformats.org/drawingml/2006/main" name="Office-tema">
  <a:themeElements>
    <a:clrScheme name="Sivilombudsmannen">
      <a:dk1>
        <a:srgbClr val="000000"/>
      </a:dk1>
      <a:lt1>
        <a:srgbClr val="FFFFFF"/>
      </a:lt1>
      <a:dk2>
        <a:srgbClr val="463E3F"/>
      </a:dk2>
      <a:lt2>
        <a:srgbClr val="D7D2D4"/>
      </a:lt2>
      <a:accent1>
        <a:srgbClr val="463E3F"/>
      </a:accent1>
      <a:accent2>
        <a:srgbClr val="FFCC17"/>
      </a:accent2>
      <a:accent3>
        <a:srgbClr val="EC6608"/>
      </a:accent3>
      <a:accent4>
        <a:srgbClr val="491B64"/>
      </a:accent4>
      <a:accent5>
        <a:srgbClr val="005A96"/>
      </a:accent5>
      <a:accent6>
        <a:srgbClr val="B9CFD4"/>
      </a:accent6>
      <a:hlink>
        <a:srgbClr val="231718"/>
      </a:hlink>
      <a:folHlink>
        <a:srgbClr val="E6331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ivilombudsmannen">
      <a:dk1>
        <a:srgbClr val="000000"/>
      </a:dk1>
      <a:lt1>
        <a:srgbClr val="FFFFFF"/>
      </a:lt1>
      <a:dk2>
        <a:srgbClr val="463E3F"/>
      </a:dk2>
      <a:lt2>
        <a:srgbClr val="D7D2D4"/>
      </a:lt2>
      <a:accent1>
        <a:srgbClr val="463E3F"/>
      </a:accent1>
      <a:accent2>
        <a:srgbClr val="FFCC17"/>
      </a:accent2>
      <a:accent3>
        <a:srgbClr val="EC6608"/>
      </a:accent3>
      <a:accent4>
        <a:srgbClr val="491B64"/>
      </a:accent4>
      <a:accent5>
        <a:srgbClr val="005A96"/>
      </a:accent5>
      <a:accent6>
        <a:srgbClr val="B9CFD4"/>
      </a:accent6>
      <a:hlink>
        <a:srgbClr val="231718"/>
      </a:hlink>
      <a:folHlink>
        <a:srgbClr val="E6331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349</Words>
  <Application>Microsoft Office PowerPoint</Application>
  <PresentationFormat>Widescreen</PresentationFormat>
  <Paragraphs>98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SOM_ppt mal_16 9_eng</vt:lpstr>
      <vt:lpstr>The Norwegian NPMs dialogue with civil society</vt:lpstr>
      <vt:lpstr>Intro: Brief overview of places and visits</vt:lpstr>
      <vt:lpstr>Intro: Transparency – all visit reports and thematic reports are published</vt:lpstr>
      <vt:lpstr>Why the Norwegian NPM has a legislated relationship with civil society</vt:lpstr>
      <vt:lpstr>How it works – practice and limitations</vt:lpstr>
      <vt:lpstr>PowerPoint-presentasjon</vt:lpstr>
      <vt:lpstr>… Benefits during Covid-19 Pandemic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Norwegian NPMs dialogue with civil society</dc:title>
  <dc:creator>Helga Fastrup Ervik</dc:creator>
  <cp:lastModifiedBy>Helga Fastrup Ervik</cp:lastModifiedBy>
  <cp:revision>27</cp:revision>
  <dcterms:created xsi:type="dcterms:W3CDTF">2020-06-08T16:34:56Z</dcterms:created>
  <dcterms:modified xsi:type="dcterms:W3CDTF">2020-06-26T07:36:44Z</dcterms:modified>
</cp:coreProperties>
</file>